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68.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Thỏ nói:</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ea typeface="Arial-Rounded" panose="020B0500000000000000" pitchFamily="34" charset="0"/>
                <a:cs typeface="Arial-Rounded" panose="020B0500000000000000" pitchFamily="34" charset="0"/>
              </a:rPr>
              <a:t>   </a:t>
            </a:r>
            <a:r>
              <a:rPr lang="vi-VN" sz="2400" b="1" dirty="0">
                <a:solidFill>
                  <a:prstClr val="black"/>
                </a:solidFill>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ea typeface="Arial-Rounded" panose="020B0500000000000000" pitchFamily="34" charset="0"/>
                <a:cs typeface="Arial-Rounded" panose="020B0500000000000000" pitchFamily="34" charset="0"/>
              </a:rPr>
              <a:t>Cùng</a:t>
            </a:r>
            <a:r>
              <a:rPr lang="en-US" sz="3600" b="1" dirty="0">
                <a:solidFill>
                  <a:schemeClr val="accent4">
                    <a:lumMod val="50000"/>
                  </a:schemeClr>
                </a:solidFill>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7"/>
            <a:ext cx="8494665" cy="250037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366327"/>
            <a:ext cx="8494665" cy="179647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143746" y="5133752"/>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a typeface="Arial-Rounded" panose="020B0500000000000000" pitchFamily="34" charset="0"/>
                  <a:cs typeface="Arial-Rounded" panose="020B0500000000000000" pitchFamily="34" charset="0"/>
                </a:rPr>
                <a:t>thưởng</a:t>
              </a:r>
              <a:r>
                <a:rPr lang="en-US" sz="3600" b="1" dirty="0">
                  <a:solidFill>
                    <a:srgbClr val="002060"/>
                  </a:solidFill>
                  <a:ea typeface="Arial-Rounded" panose="020B0500000000000000" pitchFamily="34" charset="0"/>
                  <a:cs typeface="Arial-Rounded" panose="020B0500000000000000" pitchFamily="34" charset="0"/>
                </a:rPr>
                <a:t> </a:t>
              </a:r>
              <a:r>
                <a:rPr lang="en-US" sz="3600" b="1" dirty="0" err="1">
                  <a:solidFill>
                    <a:srgbClr val="002060"/>
                  </a:solidFill>
                  <a:ea typeface="Arial-Rounded" panose="020B0500000000000000" pitchFamily="34" charset="0"/>
                  <a:cs typeface="Arial-Rounded" panose="020B0500000000000000" pitchFamily="34" charset="0"/>
                </a:rPr>
                <a:t>thức</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a typeface="Arial-Rounded" panose="020B0500000000000000" pitchFamily="34" charset="0"/>
                  <a:cs typeface="Arial-Rounded" panose="020B0500000000000000" pitchFamily="34" charset="0"/>
                </a:rPr>
                <a:t>cầu</a:t>
              </a:r>
              <a:r>
                <a:rPr lang="en-US" sz="3600" b="1" dirty="0">
                  <a:solidFill>
                    <a:srgbClr val="002060"/>
                  </a:solidFill>
                  <a:ea typeface="Arial-Rounded" panose="020B0500000000000000" pitchFamily="34" charset="0"/>
                  <a:cs typeface="Arial-Rounded" panose="020B0500000000000000" pitchFamily="34" charset="0"/>
                </a:rPr>
                <a:t> </a:t>
              </a:r>
              <a:r>
                <a:rPr lang="en-US" sz="3600" b="1" dirty="0" err="1">
                  <a:solidFill>
                    <a:srgbClr val="002060"/>
                  </a:solidFill>
                  <a:ea typeface="Arial-Rounded" panose="020B0500000000000000" pitchFamily="34" charset="0"/>
                  <a:cs typeface="Arial-Rounded" panose="020B0500000000000000" pitchFamily="34" charset="0"/>
                </a:rPr>
                <a:t>khẩn</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ea typeface="Arial-Rounded" panose="020B0500000000000000" pitchFamily="34" charset="0"/>
                <a:cs typeface="Arial-Rounded" panose="020B0500000000000000" pitchFamily="34" charset="0"/>
              </a:rPr>
              <a:t>Luyện</a:t>
            </a:r>
            <a:r>
              <a:rPr lang="en-US" sz="4000" b="1" dirty="0">
                <a:solidFill>
                  <a:schemeClr val="accent4">
                    <a:lumMod val="50000"/>
                  </a:schemeClr>
                </a:solidFill>
                <a:ea typeface="Arial-Rounded" panose="020B0500000000000000" pitchFamily="34" charset="0"/>
                <a:cs typeface="Arial-Rounded" panose="020B0500000000000000" pitchFamily="34" charset="0"/>
              </a:rPr>
              <a:t> </a:t>
            </a:r>
            <a:r>
              <a:rPr lang="en-US" sz="4000" b="1" dirty="0" err="1">
                <a:solidFill>
                  <a:schemeClr val="accent4">
                    <a:lumMod val="50000"/>
                  </a:schemeClr>
                </a:solidFill>
                <a:ea typeface="Arial-Rounded" panose="020B0500000000000000" pitchFamily="34" charset="0"/>
                <a:cs typeface="Arial-Rounded" panose="020B0500000000000000" pitchFamily="34" charset="0"/>
              </a:rPr>
              <a:t>đọc</a:t>
            </a:r>
            <a:r>
              <a:rPr lang="en-US" sz="4000" b="1" dirty="0">
                <a:solidFill>
                  <a:schemeClr val="accent4">
                    <a:lumMod val="50000"/>
                  </a:schemeClr>
                </a:solidFill>
                <a:ea typeface="Arial-Rounded" panose="020B0500000000000000" pitchFamily="34" charset="0"/>
                <a:cs typeface="Arial-Rounded" panose="020B0500000000000000" pitchFamily="34" charset="0"/>
              </a:rPr>
              <a:t> </a:t>
            </a:r>
            <a:r>
              <a:rPr lang="en-US" sz="4000" b="1" dirty="0" err="1">
                <a:solidFill>
                  <a:schemeClr val="accent4">
                    <a:lumMod val="50000"/>
                  </a:schemeClr>
                </a:solidFill>
                <a:ea typeface="Arial-Rounded" panose="020B0500000000000000" pitchFamily="34" charset="0"/>
                <a:cs typeface="Arial-Rounded" panose="020B0500000000000000" pitchFamily="34" charset="0"/>
              </a:rPr>
              <a:t>từ</a:t>
            </a:r>
            <a:r>
              <a:rPr lang="en-US" sz="4000" b="1" dirty="0">
                <a:solidFill>
                  <a:schemeClr val="accent4">
                    <a:lumMod val="50000"/>
                  </a:schemeClr>
                </a:solidFill>
                <a:ea typeface="Arial-Rounded" panose="020B0500000000000000" pitchFamily="34" charset="0"/>
                <a:cs typeface="Arial-Rounded" panose="020B0500000000000000" pitchFamily="34" charset="0"/>
              </a:rPr>
              <a:t> </a:t>
            </a:r>
            <a:r>
              <a:rPr lang="en-US" sz="4000" b="1" dirty="0" err="1">
                <a:solidFill>
                  <a:schemeClr val="accent4">
                    <a:lumMod val="50000"/>
                  </a:schemeClr>
                </a:solidFill>
                <a:ea typeface="Arial-Rounded" panose="020B0500000000000000" pitchFamily="34" charset="0"/>
                <a:cs typeface="Arial-Rounded" panose="020B0500000000000000" pitchFamily="34" charset="0"/>
              </a:rPr>
              <a:t>khó</a:t>
            </a:r>
            <a:endParaRPr lang="en-US" sz="4000" b="1" dirty="0">
              <a:solidFill>
                <a:schemeClr val="accent4">
                  <a:lumMod val="50000"/>
                </a:schemeClr>
              </a:solidFill>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ea typeface="Arial-Rounded" panose="020B0500000000000000" pitchFamily="34" charset="0"/>
                  <a:cs typeface="Arial-Rounded" panose="020B0500000000000000" pitchFamily="34" charset="0"/>
                </a:rPr>
                <a:t>ríu</a:t>
              </a:r>
              <a:r>
                <a:rPr lang="en-US" sz="3600" b="1" dirty="0">
                  <a:solidFill>
                    <a:srgbClr val="002060"/>
                  </a:solidFill>
                  <a:ea typeface="Arial-Rounded" panose="020B0500000000000000" pitchFamily="34" charset="0"/>
                  <a:cs typeface="Arial-Rounded" panose="020B0500000000000000" pitchFamily="34" charset="0"/>
                </a:rPr>
                <a:t> </a:t>
              </a:r>
              <a:r>
                <a:rPr lang="en-US" sz="3600" b="1" dirty="0" err="1">
                  <a:solidFill>
                    <a:srgbClr val="002060"/>
                  </a:solidFill>
                  <a:ea typeface="Arial-Rounded" panose="020B0500000000000000" pitchFamily="34" charset="0"/>
                  <a:cs typeface="Arial-Rounded" panose="020B0500000000000000" pitchFamily="34" charset="0"/>
                </a:rPr>
                <a:t>rít</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a typeface="Arial-Rounded" panose="020B0500000000000000" pitchFamily="34" charset="0"/>
                  <a:cs typeface="Arial-Rounded" panose="020B0500000000000000" pitchFamily="34" charset="0"/>
                </a:rPr>
                <a:t>lúc</a:t>
              </a:r>
              <a:r>
                <a:rPr lang="en-US" sz="3600" b="1" dirty="0">
                  <a:solidFill>
                    <a:srgbClr val="002060"/>
                  </a:solidFill>
                  <a:ea typeface="Arial-Rounded" panose="020B0500000000000000" pitchFamily="34" charset="0"/>
                  <a:cs typeface="Arial-Rounded" panose="020B0500000000000000" pitchFamily="34" charset="0"/>
                </a:rPr>
                <a:t> </a:t>
              </a:r>
              <a:r>
                <a:rPr lang="en-US" sz="3600" b="1" dirty="0" err="1">
                  <a:solidFill>
                    <a:srgbClr val="002060"/>
                  </a:solidFill>
                  <a:ea typeface="Arial-Rounded" panose="020B0500000000000000" pitchFamily="34" charset="0"/>
                  <a:cs typeface="Arial-Rounded" panose="020B0500000000000000" pitchFamily="34" charset="0"/>
                </a:rPr>
                <a:t>lỉu</a:t>
              </a:r>
              <a:endParaRPr lang="en-US" sz="3600" b="1" dirty="0">
                <a:solidFill>
                  <a:srgbClr val="002060"/>
                </a:solidFill>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những rừng lau bát ngát,</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ngày đêm giũ lá rào rào,…</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ea typeface="Arial-Rounded" panose="020B0500000000000000" pitchFamily="34" charset="0"/>
                  <a:cs typeface="Arial-Rounded" panose="020B0500000000000000" pitchFamily="34" charset="0"/>
                  <a:sym typeface="Arial"/>
                </a:rPr>
                <a:t>Phân</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công</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đọc</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theo</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đoạn</a:t>
              </a:r>
              <a:r>
                <a:rPr lang="en-US" sz="2800" b="1" kern="0" dirty="0">
                  <a:solidFill>
                    <a:srgbClr val="000000"/>
                  </a:solidFill>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ea typeface="Arial-Rounded" panose="020B0500000000000000" pitchFamily="34" charset="0"/>
                  <a:cs typeface="Arial-Rounded" panose="020B0500000000000000" pitchFamily="34" charset="0"/>
                  <a:sym typeface="Arial"/>
                </a:rPr>
                <a:t>Tất</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cả</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thành</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viên</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đều</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đọc</a:t>
              </a:r>
              <a:r>
                <a:rPr lang="en-US" sz="2800" b="1" kern="0" dirty="0">
                  <a:solidFill>
                    <a:srgbClr val="000000"/>
                  </a:solidFill>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ea typeface="Arial-Rounded" panose="020B0500000000000000" pitchFamily="34" charset="0"/>
                  <a:cs typeface="Arial-Rounded" panose="020B0500000000000000" pitchFamily="34" charset="0"/>
                  <a:sym typeface="Arial"/>
                </a:rPr>
                <a:t>Giải</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nghĩa</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từ</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cùng</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nhau</a:t>
              </a:r>
              <a:r>
                <a:rPr lang="en-US" sz="2800" b="1" kern="0" dirty="0">
                  <a:solidFill>
                    <a:srgbClr val="000000"/>
                  </a:solidFill>
                  <a:ea typeface="Arial-Rounded" panose="020B0500000000000000" pitchFamily="34" charset="0"/>
                  <a:cs typeface="Arial-Rounded" panose="020B0500000000000000" pitchFamily="34" charset="0"/>
                  <a:sym typeface="Arial"/>
                </a:rPr>
                <a:t>. </a:t>
              </a:r>
              <a:endParaRPr lang="vi-VN" sz="2800" b="1" kern="0" dirty="0">
                <a:solidFill>
                  <a:srgbClr val="000000"/>
                </a:solidFill>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ea typeface="Arial-Rounded" panose="020B0500000000000000" pitchFamily="34" charset="0"/>
                    <a:cs typeface="Arial-Rounded" panose="020B0500000000000000" pitchFamily="34" charset="0"/>
                    <a:sym typeface="Arial"/>
                  </a:rPr>
                  <a:t>1. </a:t>
                </a:r>
                <a:r>
                  <a:rPr lang="en-US" sz="2800" b="1" kern="0" dirty="0" err="1">
                    <a:solidFill>
                      <a:srgbClr val="000000"/>
                    </a:solidFill>
                    <a:ea typeface="Arial-Rounded" panose="020B0500000000000000" pitchFamily="34" charset="0"/>
                    <a:cs typeface="Arial-Rounded" panose="020B0500000000000000" pitchFamily="34" charset="0"/>
                    <a:sym typeface="Arial"/>
                  </a:rPr>
                  <a:t>Đọc</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đúng</a:t>
                </a:r>
                <a:r>
                  <a:rPr lang="en-US" sz="2800" b="1" kern="0" dirty="0">
                    <a:solidFill>
                      <a:srgbClr val="000000"/>
                    </a:solidFill>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ea typeface="Arial-Rounded" panose="020B0500000000000000" pitchFamily="34" charset="0"/>
                    <a:cs typeface="Arial-Rounded" panose="020B0500000000000000" pitchFamily="34" charset="0"/>
                    <a:sym typeface="Arial"/>
                  </a:rPr>
                  <a:t>2. </a:t>
                </a:r>
                <a:r>
                  <a:rPr lang="en-US" sz="2800" b="1" kern="0" dirty="0" err="1">
                    <a:solidFill>
                      <a:srgbClr val="000000"/>
                    </a:solidFill>
                    <a:ea typeface="Arial-Rounded" panose="020B0500000000000000" pitchFamily="34" charset="0"/>
                    <a:cs typeface="Arial-Rounded" panose="020B0500000000000000" pitchFamily="34" charset="0"/>
                    <a:sym typeface="Arial"/>
                  </a:rPr>
                  <a:t>Đọc</a:t>
                </a:r>
                <a:r>
                  <a:rPr lang="en-US" sz="2800" b="1" kern="0" dirty="0">
                    <a:solidFill>
                      <a:srgbClr val="000000"/>
                    </a:solidFill>
                    <a:ea typeface="Arial-Rounded" panose="020B0500000000000000" pitchFamily="34" charset="0"/>
                    <a:cs typeface="Arial-Rounded" panose="020B0500000000000000" pitchFamily="34" charset="0"/>
                    <a:sym typeface="Arial"/>
                  </a:rPr>
                  <a:t> to, </a:t>
                </a:r>
                <a:r>
                  <a:rPr lang="en-US" sz="2800" b="1" kern="0" dirty="0" err="1">
                    <a:solidFill>
                      <a:srgbClr val="000000"/>
                    </a:solidFill>
                    <a:ea typeface="Arial-Rounded" panose="020B0500000000000000" pitchFamily="34" charset="0"/>
                    <a:cs typeface="Arial-Rounded" panose="020B0500000000000000" pitchFamily="34" charset="0"/>
                    <a:sym typeface="Arial"/>
                  </a:rPr>
                  <a:t>rõ</a:t>
                </a:r>
                <a:r>
                  <a:rPr lang="en-US" sz="2800" b="1" kern="0" dirty="0">
                    <a:solidFill>
                      <a:srgbClr val="000000"/>
                    </a:solidFill>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ea typeface="Arial-Rounded" panose="020B0500000000000000" pitchFamily="34" charset="0"/>
                    <a:cs typeface="Arial-Rounded" panose="020B0500000000000000" pitchFamily="34" charset="0"/>
                    <a:sym typeface="Arial"/>
                  </a:rPr>
                  <a:t>3. </a:t>
                </a:r>
                <a:r>
                  <a:rPr lang="en-US" sz="2800" b="1" kern="0" dirty="0" err="1">
                    <a:solidFill>
                      <a:srgbClr val="000000"/>
                    </a:solidFill>
                    <a:ea typeface="Arial-Rounded" panose="020B0500000000000000" pitchFamily="34" charset="0"/>
                    <a:cs typeface="Arial-Rounded" panose="020B0500000000000000" pitchFamily="34" charset="0"/>
                    <a:sym typeface="Arial"/>
                  </a:rPr>
                  <a:t>Đọc</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ngắt</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nghỉ</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đúng</a:t>
                </a:r>
                <a:r>
                  <a:rPr lang="en-US" sz="2800" b="1" kern="0" dirty="0">
                    <a:solidFill>
                      <a:srgbClr val="000000"/>
                    </a:solidFill>
                    <a:ea typeface="Arial-Rounded" panose="020B0500000000000000" pitchFamily="34" charset="0"/>
                    <a:cs typeface="Arial-Rounded" panose="020B0500000000000000" pitchFamily="34" charset="0"/>
                    <a:sym typeface="Arial"/>
                  </a:rPr>
                  <a:t> </a:t>
                </a:r>
                <a:r>
                  <a:rPr lang="en-US" sz="2800" b="1" kern="0" dirty="0" err="1">
                    <a:solidFill>
                      <a:srgbClr val="000000"/>
                    </a:solidFill>
                    <a:ea typeface="Arial-Rounded" panose="020B0500000000000000" pitchFamily="34" charset="0"/>
                    <a:cs typeface="Arial-Rounded" panose="020B0500000000000000" pitchFamily="34" charset="0"/>
                    <a:sym typeface="Arial"/>
                  </a:rPr>
                  <a:t>chỗ</a:t>
                </a:r>
                <a:r>
                  <a:rPr lang="en-US" sz="2800" b="1" kern="0" dirty="0">
                    <a:solidFill>
                      <a:srgbClr val="000000"/>
                    </a:solidFill>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330035" y="1968103"/>
            <a:ext cx="9929091"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mj-lt"/>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mj-lt"/>
                <a:ea typeface="Arial-Rounded" panose="020B0500000000000000" pitchFamily="34" charset="0"/>
                <a:cs typeface="Arial-Rounded" panose="020B0500000000000000" pitchFamily="34" charset="0"/>
              </a:rPr>
              <a:t>Quả</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hồng</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của</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thỏ</a:t>
            </a:r>
            <a:r>
              <a:rPr lang="en-US" sz="4000" b="1" i="1" dirty="0">
                <a:solidFill>
                  <a:srgbClr val="FF0000"/>
                </a:solidFill>
                <a:latin typeface="+mj-lt"/>
                <a:ea typeface="Arial-Rounded" panose="020B0500000000000000" pitchFamily="34" charset="0"/>
                <a:cs typeface="Arial-Rounded" panose="020B0500000000000000" pitchFamily="34" charset="0"/>
              </a:rPr>
              <a:t> con</a:t>
            </a:r>
            <a:r>
              <a:rPr lang="vi-VN" sz="4000" i="1" dirty="0">
                <a:solidFill>
                  <a:srgbClr val="FF0000"/>
                </a:solidFill>
                <a:latin typeface="+mj-lt"/>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370975"/>
          </a:xfrm>
          <a:prstGeom prst="rect">
            <a:avLst/>
          </a:prstGeom>
          <a:noFill/>
        </p:spPr>
        <p:txBody>
          <a:bodyPr wrap="square" rtlCol="0">
            <a:spAutoFit/>
          </a:bodyPr>
          <a:lstStyle/>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 Hồng của tớ!</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Thấy vậy, đàn chim cầu khẩn:</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 Cho chúng tớ ăn nhé. Chúng tớ đói lả rồi.</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Thỏ liếm môi, hỏi với lên:</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 Hồng ngọt giống dưa hấu hay mật ong?</a:t>
            </a:r>
          </a:p>
          <a:p>
            <a:r>
              <a:rPr lang="vi-VN" sz="2400" b="1" dirty="0">
                <a:ea typeface="Arial-Rounded" panose="020B0500000000000000" pitchFamily="34" charset="0"/>
                <a:cs typeface="Arial-Rounded" panose="020B0500000000000000" pitchFamily="34" charset="0"/>
              </a:rPr>
              <a:t>Đàn chim ngạc nhiên:</a:t>
            </a:r>
          </a:p>
          <a:p>
            <a:r>
              <a:rPr lang="en-US" sz="2400" b="1" dirty="0">
                <a:ea typeface="Arial-Rounded" panose="020B0500000000000000" pitchFamily="34" charset="0"/>
                <a:cs typeface="Arial-Rounded" panose="020B0500000000000000" pitchFamily="34" charset="0"/>
              </a:rPr>
              <a:t>   </a:t>
            </a:r>
            <a:r>
              <a:rPr lang="vi-VN" sz="2400" b="1" dirty="0">
                <a:ea typeface="Arial-Rounded" panose="020B0500000000000000" pitchFamily="34" charset="0"/>
                <a:cs typeface="Arial-Rounded" panose="020B0500000000000000" pitchFamily="34" charset="0"/>
              </a:rPr>
              <a:t>Cậu chưa ăn hồng bao giờ à?</a:t>
            </a:r>
            <a:endParaRPr lang="en-US" sz="2400" b="1" dirty="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2292</Words>
  <Application>Microsoft Office PowerPoint</Application>
  <PresentationFormat>Widescreen</PresentationFormat>
  <Paragraphs>172</Paragraphs>
  <Slides>35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微软雅黑</vt:lpstr>
      <vt:lpstr>宋体</vt:lpstr>
      <vt:lpstr>Arial</vt:lpstr>
      <vt:lpstr>Arial-Rounded</vt:lpstr>
      <vt:lpstr>Calibri</vt:lpstr>
      <vt:lpstr>Calibri Light</vt:lpstr>
      <vt:lpstr>Tahoma</vt:lpstr>
      <vt:lpstr>Times New Roman</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63</cp:revision>
  <dcterms:created xsi:type="dcterms:W3CDTF">2022-11-13T02:17:39Z</dcterms:created>
  <dcterms:modified xsi:type="dcterms:W3CDTF">2023-02-22T02:18:53Z</dcterms:modified>
</cp:coreProperties>
</file>